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6" r:id="rId2"/>
    <p:sldId id="279" r:id="rId3"/>
    <p:sldId id="275" r:id="rId4"/>
    <p:sldId id="280" r:id="rId5"/>
    <p:sldId id="282" r:id="rId6"/>
    <p:sldId id="283" r:id="rId7"/>
    <p:sldId id="284" r:id="rId8"/>
    <p:sldId id="288" r:id="rId9"/>
    <p:sldId id="289" r:id="rId10"/>
    <p:sldId id="290" r:id="rId11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75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th-TH" sz="1800" b="1" i="0" u="none" strike="noStrike" baseline="0">
                <a:solidFill>
                  <a:srgbClr val="3333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แผนภูมิแสดงผลการตรวจสอบงบทดลอง Electronic (รายจังหวัด) เดือน ม.ค. 2562</a:t>
            </a:r>
          </a:p>
        </c:rich>
      </c:tx>
      <c:layout>
        <c:manualLayout>
          <c:xMode val="edge"/>
          <c:yMode val="edge"/>
          <c:x val="0.13931432989480966"/>
          <c:y val="4.1379252513563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'สรุปการตัดเกรด รายจังหวัด'!$D$2:$D$3</c:f>
              <c:strCache>
                <c:ptCount val="2"/>
                <c:pt idx="0">
                  <c:v>A</c:v>
                </c:pt>
                <c:pt idx="1">
                  <c:v>(แห่ง)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333333"/>
                    </a:solidFill>
                    <a:latin typeface="Tahoma"/>
                    <a:ea typeface="Tahoma"/>
                    <a:cs typeface="Tahoma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'สรุปการตัดเกรด รายจังหวัด'!$B$4:$B$11</c:f>
              <c:strCache>
                <c:ptCount val="8"/>
                <c:pt idx="0">
                  <c:v>นครพนม</c:v>
                </c:pt>
                <c:pt idx="1">
                  <c:v>บึงกาฬ</c:v>
                </c:pt>
                <c:pt idx="2">
                  <c:v>เลย</c:v>
                </c:pt>
                <c:pt idx="3">
                  <c:v>สกลนคร</c:v>
                </c:pt>
                <c:pt idx="4">
                  <c:v>หนองคาย</c:v>
                </c:pt>
                <c:pt idx="5">
                  <c:v>หนองบัวลำภู</c:v>
                </c:pt>
                <c:pt idx="6">
                  <c:v>อุดรธานี</c:v>
                </c:pt>
                <c:pt idx="7">
                  <c:v>รวมเขต 8</c:v>
                </c:pt>
              </c:strCache>
            </c:strRef>
          </c:cat>
          <c:val>
            <c:numRef>
              <c:f>'สรุปการตัดเกรด รายจังหวัด'!$D$4:$D$11</c:f>
              <c:numCache>
                <c:formatCode>General</c:formatCode>
                <c:ptCount val="8"/>
                <c:pt idx="0">
                  <c:v>11</c:v>
                </c:pt>
                <c:pt idx="1">
                  <c:v>8</c:v>
                </c:pt>
                <c:pt idx="2">
                  <c:v>12</c:v>
                </c:pt>
                <c:pt idx="3">
                  <c:v>18</c:v>
                </c:pt>
                <c:pt idx="4">
                  <c:v>9</c:v>
                </c:pt>
                <c:pt idx="5">
                  <c:v>6</c:v>
                </c:pt>
                <c:pt idx="6">
                  <c:v>21</c:v>
                </c:pt>
                <c:pt idx="7">
                  <c:v>85</c:v>
                </c:pt>
              </c:numCache>
            </c:numRef>
          </c:val>
        </c:ser>
        <c:ser>
          <c:idx val="1"/>
          <c:order val="1"/>
          <c:tx>
            <c:strRef>
              <c:f>'สรุปการตัดเกรด รายจังหวัด'!$E$2:$E$3</c:f>
              <c:strCache>
                <c:ptCount val="2"/>
                <c:pt idx="0">
                  <c:v>B</c:v>
                </c:pt>
                <c:pt idx="1">
                  <c:v>(แห่ง)</c:v>
                </c:pt>
              </c:strCache>
            </c:strRef>
          </c:tx>
          <c:spPr>
            <a:solidFill>
              <a:srgbClr val="00B050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333333"/>
                    </a:solidFill>
                    <a:latin typeface="Tahoma"/>
                    <a:ea typeface="Tahoma"/>
                    <a:cs typeface="Tahoma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'สรุปการตัดเกรด รายจังหวัด'!$B$4:$B$11</c:f>
              <c:strCache>
                <c:ptCount val="8"/>
                <c:pt idx="0">
                  <c:v>นครพนม</c:v>
                </c:pt>
                <c:pt idx="1">
                  <c:v>บึงกาฬ</c:v>
                </c:pt>
                <c:pt idx="2">
                  <c:v>เลย</c:v>
                </c:pt>
                <c:pt idx="3">
                  <c:v>สกลนคร</c:v>
                </c:pt>
                <c:pt idx="4">
                  <c:v>หนองคาย</c:v>
                </c:pt>
                <c:pt idx="5">
                  <c:v>หนองบัวลำภู</c:v>
                </c:pt>
                <c:pt idx="6">
                  <c:v>อุดรธานี</c:v>
                </c:pt>
                <c:pt idx="7">
                  <c:v>รวมเขต 8</c:v>
                </c:pt>
              </c:strCache>
            </c:strRef>
          </c:cat>
          <c:val>
            <c:numRef>
              <c:f>'สรุปการตัดเกรด รายจังหวัด'!$E$4:$E$11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'สรุปการตัดเกรด รายจังหวัด'!$F$2:$F$3</c:f>
              <c:strCache>
                <c:ptCount val="2"/>
                <c:pt idx="0">
                  <c:v>C</c:v>
                </c:pt>
                <c:pt idx="1">
                  <c:v>(แห่ง)</c:v>
                </c:pt>
              </c:strCache>
            </c:strRef>
          </c:tx>
          <c:spPr>
            <a:solidFill>
              <a:srgbClr val="FFC000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Tahoma"/>
                    <a:ea typeface="Tahoma"/>
                    <a:cs typeface="Tahoma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'สรุปการตัดเกรด รายจังหวัด'!$B$4:$B$11</c:f>
              <c:strCache>
                <c:ptCount val="8"/>
                <c:pt idx="0">
                  <c:v>นครพนม</c:v>
                </c:pt>
                <c:pt idx="1">
                  <c:v>บึงกาฬ</c:v>
                </c:pt>
                <c:pt idx="2">
                  <c:v>เลย</c:v>
                </c:pt>
                <c:pt idx="3">
                  <c:v>สกลนคร</c:v>
                </c:pt>
                <c:pt idx="4">
                  <c:v>หนองคาย</c:v>
                </c:pt>
                <c:pt idx="5">
                  <c:v>หนองบัวลำภู</c:v>
                </c:pt>
                <c:pt idx="6">
                  <c:v>อุดรธานี</c:v>
                </c:pt>
                <c:pt idx="7">
                  <c:v>รวมเขต 8</c:v>
                </c:pt>
              </c:strCache>
            </c:strRef>
          </c:cat>
          <c:val>
            <c:numRef>
              <c:f>'สรุปการตัดเกรด รายจังหวัด'!$F$4:$F$11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3"/>
          <c:order val="3"/>
          <c:tx>
            <c:strRef>
              <c:f>'สรุปการตัดเกรด รายจังหวัด'!$G$2:$G$3</c:f>
              <c:strCache>
                <c:ptCount val="2"/>
                <c:pt idx="0">
                  <c:v>D</c:v>
                </c:pt>
                <c:pt idx="1">
                  <c:v>(แห่ง)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Tahoma"/>
                    <a:ea typeface="Tahoma"/>
                    <a:cs typeface="Tahoma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'สรุปการตัดเกรด รายจังหวัด'!$B$4:$B$11</c:f>
              <c:strCache>
                <c:ptCount val="8"/>
                <c:pt idx="0">
                  <c:v>นครพนม</c:v>
                </c:pt>
                <c:pt idx="1">
                  <c:v>บึงกาฬ</c:v>
                </c:pt>
                <c:pt idx="2">
                  <c:v>เลย</c:v>
                </c:pt>
                <c:pt idx="3">
                  <c:v>สกลนคร</c:v>
                </c:pt>
                <c:pt idx="4">
                  <c:v>หนองคาย</c:v>
                </c:pt>
                <c:pt idx="5">
                  <c:v>หนองบัวลำภู</c:v>
                </c:pt>
                <c:pt idx="6">
                  <c:v>อุดรธานี</c:v>
                </c:pt>
                <c:pt idx="7">
                  <c:v>รวมเขต 8</c:v>
                </c:pt>
              </c:strCache>
            </c:strRef>
          </c:cat>
          <c:val>
            <c:numRef>
              <c:f>'สรุปการตัดเกรด รายจังหวัด'!$G$4:$G$11</c:f>
              <c:numCache>
                <c:formatCode>General</c:formatCode>
                <c:ptCount val="8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'สรุปการตัดเกรด รายจังหวัด'!$H$2:$H$3</c:f>
              <c:strCache>
                <c:ptCount val="2"/>
                <c:pt idx="0">
                  <c:v>F</c:v>
                </c:pt>
                <c:pt idx="1">
                  <c:v>(แห่ง)</c:v>
                </c:pt>
              </c:strCache>
            </c:strRef>
          </c:tx>
          <c:spPr>
            <a:solidFill>
              <a:srgbClr val="FF0000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Tahoma"/>
                    <a:ea typeface="Tahoma"/>
                    <a:cs typeface="Tahoma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'สรุปการตัดเกรด รายจังหวัด'!$B$4:$B$11</c:f>
              <c:strCache>
                <c:ptCount val="8"/>
                <c:pt idx="0">
                  <c:v>นครพนม</c:v>
                </c:pt>
                <c:pt idx="1">
                  <c:v>บึงกาฬ</c:v>
                </c:pt>
                <c:pt idx="2">
                  <c:v>เลย</c:v>
                </c:pt>
                <c:pt idx="3">
                  <c:v>สกลนคร</c:v>
                </c:pt>
                <c:pt idx="4">
                  <c:v>หนองคาย</c:v>
                </c:pt>
                <c:pt idx="5">
                  <c:v>หนองบัวลำภู</c:v>
                </c:pt>
                <c:pt idx="6">
                  <c:v>อุดรธานี</c:v>
                </c:pt>
                <c:pt idx="7">
                  <c:v>รวมเขต 8</c:v>
                </c:pt>
              </c:strCache>
            </c:strRef>
          </c:cat>
          <c:val>
            <c:numRef>
              <c:f>'สรุปการตัดเกรด รายจังหวัด'!$H$4:$H$11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2557136"/>
        <c:axId val="832567472"/>
        <c:axId val="0"/>
      </c:bar3DChart>
      <c:catAx>
        <c:axId val="83255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2700000" vert="horz"/>
          <a:lstStyle/>
          <a:p>
            <a:pPr>
              <a:defRPr sz="1400" b="0" i="0" u="none" strike="noStrike" baseline="0">
                <a:solidFill>
                  <a:srgbClr val="333333"/>
                </a:solidFill>
                <a:latin typeface="Tahoma"/>
                <a:ea typeface="Tahoma"/>
                <a:cs typeface="Tahoma"/>
              </a:defRPr>
            </a:pPr>
            <a:endParaRPr lang="th-TH"/>
          </a:p>
        </c:txPr>
        <c:crossAx val="832567472"/>
        <c:crosses val="autoZero"/>
        <c:auto val="1"/>
        <c:lblAlgn val="ctr"/>
        <c:lblOffset val="100"/>
        <c:noMultiLvlLbl val="0"/>
      </c:catAx>
      <c:valAx>
        <c:axId val="832567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32557136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overlay val="0"/>
      <c:spPr>
        <a:noFill/>
        <a:ln w="2540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rgbClr val="333333"/>
              </a:solidFill>
              <a:latin typeface="Tahoma"/>
              <a:ea typeface="Tahoma"/>
              <a:cs typeface="Tahoma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th-TH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6A81F-A306-4152-B2A2-8FC50957A74E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CE624-5586-4105-98C4-B34E8DCBABD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8398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5861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333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0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547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211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274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6916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322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1580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148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611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373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79512" y="1412776"/>
            <a:ext cx="8568952" cy="1800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ระเบียบวาระที่ 3.3 </a:t>
            </a:r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รายงานผลการตรวจสอบคะแนน </a:t>
            </a:r>
            <a:r>
              <a:rPr lang="en-US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Mapping Electronic </a:t>
            </a:r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งบทดลอง ของหน่วยบริการในเขตสุขภาพที่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5301208"/>
            <a:ext cx="4977645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นางรุ่งทิพย์  เอก</a:t>
            </a:r>
            <a:r>
              <a:rPr lang="th-TH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พงษ์</a:t>
            </a:r>
            <a:endParaRPr lang="th-TH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นักวิชาการสาธารณสุขชำนาญการ </a:t>
            </a:r>
          </a:p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สำนักงานเขตสุขภาพที่ 8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95"/>
            <a:ext cx="957088" cy="95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3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5" y="13291"/>
            <a:ext cx="957155" cy="957155"/>
          </a:xfrm>
          <a:prstGeom prst="rect">
            <a:avLst/>
          </a:prstGeom>
        </p:spPr>
      </p:pic>
      <p:sp>
        <p:nvSpPr>
          <p:cNvPr id="9" name="สี่เหลี่ยมผืนผ้ามุมมน 8"/>
          <p:cNvSpPr/>
          <p:nvPr/>
        </p:nvSpPr>
        <p:spPr>
          <a:xfrm>
            <a:off x="1136601" y="332656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ที่คะแนน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ไม่ผ่านเกณฑ์การตรวจสอบ </a:t>
            </a:r>
            <a:r>
              <a:rPr lang="en-US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Mapping Electronic 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งบทดลอง 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 มกราคม 2562</a:t>
            </a:r>
            <a:endParaRPr lang="th-TH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649" y="1628800"/>
            <a:ext cx="914400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9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43285" y="1005392"/>
            <a:ext cx="8856983" cy="191955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หลักเกณฑ์การตรวจสอบงบทดลอง 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Electronic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ของหน่วยบริการ เขตสุขภาพที่ 8  ปีงบประมาณ 2562 แบ่งออกเป็น 5 ด้าน ดังนี้	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95"/>
            <a:ext cx="957088" cy="957088"/>
          </a:xfrm>
          <a:prstGeom prst="rect">
            <a:avLst/>
          </a:prstGeom>
        </p:spPr>
      </p:pic>
      <p:sp>
        <p:nvSpPr>
          <p:cNvPr id="8" name="สี่เหลี่ยมผืนผ้ามุมมน 7"/>
          <p:cNvSpPr/>
          <p:nvPr/>
        </p:nvSpPr>
        <p:spPr>
          <a:xfrm>
            <a:off x="143285" y="3212976"/>
            <a:ext cx="8856984" cy="24482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</a:t>
            </a: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ฝากธนาคาร-นอกงบประมาณ รอการจัดสรร ออม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ทรัพย์</a:t>
            </a:r>
          </a:p>
          <a:p>
            <a:pPr marL="457200" indent="-457200">
              <a:buAutoNum type="arabicPeriod" startAt="2"/>
            </a:pP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</a:t>
            </a: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ฝากธนาคาร-นอกงบประมาณที่มีวัตถุประสงค์เฉพาะออม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ทรัพย์</a:t>
            </a:r>
          </a:p>
          <a:p>
            <a:pPr marL="457200" indent="-457200">
              <a:buAutoNum type="arabicPeriod" startAt="2"/>
            </a:pP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ค่าเผื่อหนี้สงสัยจะ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สูญ</a:t>
            </a:r>
          </a:p>
          <a:p>
            <a:pPr marL="457200" indent="-457200">
              <a:buAutoNum type="arabicPeriod" startAt="2"/>
            </a:pP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บัญชีรายได้ระหว่างหน่วยงาน 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หน่วยงานรับเงินงบบุคลากรจาก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รัฐบาล</a:t>
            </a:r>
          </a:p>
          <a:p>
            <a:pPr marL="457200" indent="-457200">
              <a:buAutoNum type="arabicPeriod" startAt="2"/>
            </a:pP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บัญชีรายได้ระหว่างหน่วยงาน - หน่วยงานรับเงินงบกลางจากรัฐบาล</a:t>
            </a:r>
          </a:p>
        </p:txBody>
      </p:sp>
    </p:spTree>
    <p:extLst>
      <p:ext uri="{BB962C8B-B14F-4D97-AF65-F5344CB8AC3E}">
        <p14:creationId xmlns:p14="http://schemas.microsoft.com/office/powerpoint/2010/main" val="3759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" y="16619"/>
            <a:ext cx="957088" cy="957088"/>
          </a:xfrm>
          <a:prstGeom prst="rect">
            <a:avLst/>
          </a:prstGeom>
        </p:spPr>
      </p:pic>
      <p:sp>
        <p:nvSpPr>
          <p:cNvPr id="20" name="สี่เหลี่ยมผืนผ้ามุมมน 19"/>
          <p:cNvSpPr/>
          <p:nvPr/>
        </p:nvSpPr>
        <p:spPr>
          <a:xfrm>
            <a:off x="971600" y="41563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เงิน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ฝากธนาคาร-นอกงบประมาณ รอการจัดสรร ออมทรัพย์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" y="1124744"/>
            <a:ext cx="9144000" cy="5472608"/>
          </a:xfrm>
          <a:prstGeom prst="rect">
            <a:avLst/>
          </a:prstGeom>
        </p:spPr>
      </p:pic>
      <p:sp>
        <p:nvSpPr>
          <p:cNvPr id="5" name="กระจาย 1 4"/>
          <p:cNvSpPr/>
          <p:nvPr/>
        </p:nvSpPr>
        <p:spPr>
          <a:xfrm>
            <a:off x="5868144" y="6093296"/>
            <a:ext cx="1296144" cy="648072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เพิ่ม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316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" y="16619"/>
            <a:ext cx="957088" cy="957088"/>
          </a:xfrm>
          <a:prstGeom prst="rect">
            <a:avLst/>
          </a:prstGeom>
        </p:spPr>
      </p:pic>
      <p:sp>
        <p:nvSpPr>
          <p:cNvPr id="20" name="สี่เหลี่ยมผืนผ้ามุมมน 19"/>
          <p:cNvSpPr/>
          <p:nvPr/>
        </p:nvSpPr>
        <p:spPr>
          <a:xfrm>
            <a:off x="971600" y="41563"/>
            <a:ext cx="8172400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เงินฝากธนาคาร-นอกงบประมาณที่มีวัตถุประสงค์เฉพาะออมทรัพย์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2852936"/>
            <a:ext cx="8244408" cy="761104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2736"/>
            <a:ext cx="9144000" cy="1728192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5024"/>
            <a:ext cx="914400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" y="16619"/>
            <a:ext cx="957088" cy="957088"/>
          </a:xfrm>
          <a:prstGeom prst="rect">
            <a:avLst/>
          </a:prstGeom>
        </p:spPr>
      </p:pic>
      <p:sp>
        <p:nvSpPr>
          <p:cNvPr id="20" name="สี่เหลี่ยมผืนผ้ามุมมน 19"/>
          <p:cNvSpPr/>
          <p:nvPr/>
        </p:nvSpPr>
        <p:spPr>
          <a:xfrm>
            <a:off x="971600" y="41563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บัญชีรายได้ระหว่างหน่วยงาน - หน่วยงานรับเงินงบบุคลากรจากรัฐบาล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2736"/>
            <a:ext cx="9144000" cy="5688632"/>
          </a:xfrm>
          <a:prstGeom prst="rect">
            <a:avLst/>
          </a:prstGeom>
        </p:spPr>
      </p:pic>
      <p:sp>
        <p:nvSpPr>
          <p:cNvPr id="7" name="กระจาย 1 6"/>
          <p:cNvSpPr/>
          <p:nvPr/>
        </p:nvSpPr>
        <p:spPr>
          <a:xfrm>
            <a:off x="6444208" y="6093296"/>
            <a:ext cx="1368152" cy="764704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เพิ่ม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7425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" y="16619"/>
            <a:ext cx="957088" cy="957088"/>
          </a:xfrm>
          <a:prstGeom prst="rect">
            <a:avLst/>
          </a:prstGeom>
        </p:spPr>
      </p:pic>
      <p:sp>
        <p:nvSpPr>
          <p:cNvPr id="20" name="สี่เหลี่ยมผืนผ้ามุมมน 19"/>
          <p:cNvSpPr/>
          <p:nvPr/>
        </p:nvSpPr>
        <p:spPr>
          <a:xfrm>
            <a:off x="971600" y="41563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บัญชีรายได้ระหว่างหน่วยงาน - หน่วยงานรับเงินงบกลางจากรัฐบาล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1" y="1124744"/>
            <a:ext cx="9129959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4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999627" y="20339"/>
            <a:ext cx="8136904" cy="148750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เกณฑ์การให้คะแนนตรวจสอบงบทดลอง 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Electronic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ของหน่วยบริการ  เขตสุขภาพที่ 8 </a:t>
            </a:r>
          </a:p>
          <a:p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***เริ่มใช้เดือน พฤศจิกายน 2561***</a:t>
            </a:r>
            <a:endParaRPr lang="th-TH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95"/>
            <a:ext cx="957088" cy="957088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28" y="1723288"/>
            <a:ext cx="8942760" cy="2766402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4489690"/>
            <a:ext cx="5246250" cy="20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2405"/>
            <a:ext cx="957155" cy="957155"/>
          </a:xfrm>
          <a:prstGeom prst="rect">
            <a:avLst/>
          </a:prstGeom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136601" y="116632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กำหนดการจัดทำ</a:t>
            </a:r>
            <a:r>
              <a:rPr lang="th-TH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ตาราง </a:t>
            </a:r>
            <a:r>
              <a:rPr lang="en-US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Mapping Electronic </a:t>
            </a:r>
            <a:r>
              <a:rPr lang="th-TH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ตรวจสอบงบทดลอง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373637"/>
              </p:ext>
            </p:extLst>
          </p:nvPr>
        </p:nvGraphicFramePr>
        <p:xfrm>
          <a:off x="179512" y="1196751"/>
          <a:ext cx="8856986" cy="4896544"/>
        </p:xfrm>
        <a:graphic>
          <a:graphicData uri="http://schemas.openxmlformats.org/drawingml/2006/table">
            <a:tbl>
              <a:tblPr firstRow="1" firstCol="1" bandRow="1"/>
              <a:tblGrid>
                <a:gridCol w="677236"/>
                <a:gridCol w="6091516"/>
                <a:gridCol w="2088234"/>
              </a:tblGrid>
              <a:tr h="2954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ลำดับ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รายละเอียด</a:t>
                      </a:r>
                      <a:endParaRPr lang="en-US" sz="14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กำหนดการ</a:t>
                      </a:r>
                      <a:endParaRPr lang="en-US" sz="14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9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สำนักงานเขตสุขภาพที่ 8 จัดทำตาราง 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Mapping Electronic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ตรวจสอบงบทดลอง เบื้องต้น และสามารถวิเคราะห์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Risk Score 7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ก่อนส่งงบทดลองขึ้นหน้า</a:t>
                      </a:r>
                      <a:r>
                        <a:rPr lang="th-TH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เวป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hfo.62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ดาวน์โหลดได้ที่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หน้า</a:t>
                      </a:r>
                      <a:r>
                        <a:rPr lang="th-TH" sz="1400" dirty="0" err="1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เวป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R8way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9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สำนักงานเขตสุขภาพที่ 8  ดึงงบทดลองมาวิเคราะห์ข้อมูล 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Risk Score, </a:t>
                      </a:r>
                      <a:r>
                        <a:rPr lang="en-US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Planfin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     Unit Cost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Mapping Electronic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ตรวจสอบงบทดลอง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 16 ของทุกเดือน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ก่อนเวลา 09.30 น.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8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US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US" sz="14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สำนักงานเขตสุขภาพที่ 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ดึงงบทดลองเพื่อตรวจสอบคะแนน </a:t>
                      </a:r>
                      <a:r>
                        <a:rPr lang="en-US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Mapping Electronic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งบทดลอง 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เบื้องต้น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3.1 กรณีที่มีการชี้แจงคะแนน ชี้แจงได้ 2 ด้าน ดังนี้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u="sng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ด้านที่ 1.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เรื่องเงินฝากธนาคาร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นอกงบประมาณรอการจัดสรรออมทรัพย์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1400" u="sng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(ชี้แจงได้เฉพาะดอกเบี้ยเงินฝากธนาคารฯ เท่านั้น)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u="sng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ด้านที่ 2.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เรื่องเงินฝากธนาคาร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นอกงบประมาณที่มีวัตถุประสงค์เฉพาะออมทรัพย์   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1400" u="sng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(ชี้แจงได้เฉพาะดอกเบี้ยเงินฝากธนาคารฯ และภาษีหัก ณ ที่จ่าย)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(หลักฐานที่ใช้ประกอบการชี้แจงคือสมุดเงินฝากธนาคาร และรายละเอียดการจ่ายภาษีฯ)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3.2 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ที่รพ. มีการชี้แจงคะแนน และทำหนังสือส่งให้สำนักงานเขตสุขภาพที่ 8 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th-TH" sz="14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3.3 กรณีที่มีการชี้แจงคะแนน การตรวจสอบ </a:t>
                      </a:r>
                      <a:r>
                        <a:rPr lang="en-US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Electronic </a:t>
                      </a:r>
                      <a:r>
                        <a:rPr lang="th-TH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งบทดลอง เดือน ตุลาคม 2561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 16 ของทุกเดือน  ก่อนเวลา 16.30 น.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ภายในวันที่ 18 ของทุกเดือน ก่อนเวลา 16.30 น.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ภายในวันที่ 3 ธ.ค.61  ก่อนเวลา 16.30 น.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9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endParaRPr lang="en-US" sz="14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สำนักงานเขตสุขภาพที่ 8 จะเริ่มใช้ผลคะแนน ตรวจสอบ </a:t>
                      </a:r>
                      <a:r>
                        <a:rPr lang="en-US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Electronic </a:t>
                      </a: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งบทดลอง เดือน พฤศจิกายน 2561 เป็นต้นไป เพื่อเป็นเกณฑ์ประเมินประสิทธิภาพ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91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2405"/>
            <a:ext cx="957155" cy="957155"/>
          </a:xfrm>
          <a:prstGeom prst="rect">
            <a:avLst/>
          </a:prstGeom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1136601" y="116632"/>
            <a:ext cx="800739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สรุปผลคะแนนรายจังหวัดประจำเดือน มกราคม 2562</a:t>
            </a:r>
            <a:endParaRPr lang="th-TH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8641188"/>
              </p:ext>
            </p:extLst>
          </p:nvPr>
        </p:nvGraphicFramePr>
        <p:xfrm>
          <a:off x="18971" y="3573016"/>
          <a:ext cx="9125029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รูปภาพ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8" y="1124744"/>
            <a:ext cx="900503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2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491</Words>
  <Application>Microsoft Office PowerPoint</Application>
  <PresentationFormat>On-screen Show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Angsana New</vt:lpstr>
      <vt:lpstr>Arial</vt:lpstr>
      <vt:lpstr>Calibri</vt:lpstr>
      <vt:lpstr>Cordia New</vt:lpstr>
      <vt:lpstr>Tahoma</vt:lpstr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ผู้ใช้ Windows</cp:lastModifiedBy>
  <cp:revision>166</cp:revision>
  <cp:lastPrinted>2019-03-04T09:09:10Z</cp:lastPrinted>
  <dcterms:created xsi:type="dcterms:W3CDTF">2018-05-01T01:56:10Z</dcterms:created>
  <dcterms:modified xsi:type="dcterms:W3CDTF">2019-03-04T09:09:52Z</dcterms:modified>
</cp:coreProperties>
</file>